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aleway"/>
      <p:regular r:id="rId27"/>
      <p:bold r:id="rId28"/>
      <p:italic r:id="rId29"/>
      <p:boldItalic r:id="rId30"/>
    </p:embeddedFont>
    <p:embeddedFont>
      <p:font typeface="Comfortaa"/>
      <p:regular r:id="rId31"/>
      <p:bold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omfortaa-regular.fntdata"/><Relationship Id="rId30" Type="http://schemas.openxmlformats.org/officeDocument/2006/relationships/font" Target="fonts/Raleway-boldItalic.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Comfortaa-bold.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jpg>
</file>

<file path=ppt/media/image5.png>
</file>

<file path=ppt/media/image6.jp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7a09d625f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7a09d625f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7ea3ece48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7ea3ece48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7a09d625f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7a09d625f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7a09d625f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7a09d625f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83316513a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83316513a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7a5ce1efe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7a5ce1efe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818111f50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818111f50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83316513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83316513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833199c93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833199c93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833199c93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833199c93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7686d0877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7686d0877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omfortaa"/>
                <a:ea typeface="Comfortaa"/>
                <a:cs typeface="Comfortaa"/>
                <a:sym typeface="Comfortaa"/>
              </a:rPr>
              <a:t>The Global Positioning System (GPS), originally Navstar GPS, is a satellite-based radionavigation system owned by the United States government and operated by the United States Space Force.</a:t>
            </a:r>
            <a:endParaRPr sz="1200">
              <a:solidFill>
                <a:schemeClr val="dk1"/>
              </a:solidFill>
              <a:latin typeface="Comfortaa"/>
              <a:ea typeface="Comfortaa"/>
              <a:cs typeface="Comfortaa"/>
              <a:sym typeface="Comfortaa"/>
            </a:endParaRPr>
          </a:p>
          <a:p>
            <a:pPr indent="0" lvl="0" marL="0" rtl="0" algn="just">
              <a:lnSpc>
                <a:spcPct val="115000"/>
              </a:lnSpc>
              <a:spcBef>
                <a:spcPts val="0"/>
              </a:spcBef>
              <a:spcAft>
                <a:spcPts val="0"/>
              </a:spcAft>
              <a:buNone/>
            </a:pPr>
            <a:r>
              <a:rPr lang="en" sz="1200">
                <a:solidFill>
                  <a:schemeClr val="dk1"/>
                </a:solidFill>
                <a:latin typeface="Comfortaa"/>
                <a:ea typeface="Comfortaa"/>
                <a:cs typeface="Comfortaa"/>
                <a:sym typeface="Comfortaa"/>
              </a:rPr>
              <a:t>It is a technology by which the location of an object, its velocity, direction, altitude and time can be known precisely at any time, irrespective of day/night, weather, or the configuration of the object.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833199c93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833199c93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833199c93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833199c93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7a09d625f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7a09d625f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omfortaa"/>
                <a:ea typeface="Comfortaa"/>
                <a:cs typeface="Comfortaa"/>
                <a:sym typeface="Comfortaa"/>
              </a:rPr>
              <a:t>GPS, originally named NAVSTAR - Navigation System with Time and Ranging was introduced by the United States Department of Defence in 1987. The full constellation of 24 satellites became operational in 1994 and was later launched for civilian use in the 1980s.</a:t>
            </a:r>
            <a:endParaRPr sz="1200">
              <a:solidFill>
                <a:schemeClr val="dk1"/>
              </a:solidFill>
              <a:latin typeface="Comfortaa"/>
              <a:ea typeface="Comfortaa"/>
              <a:cs typeface="Comfortaa"/>
              <a:sym typeface="Comfortaa"/>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omfortaa"/>
                <a:ea typeface="Comfortaa"/>
                <a:cs typeface="Comfortaa"/>
                <a:sym typeface="Comfortaa"/>
              </a:rPr>
              <a:t>Today, GPS is a multi-use, space-based radionavigation system owned by the US Government and operated by the United States Air Force to meet national defense, homeland security, civil, commercial, and scientific needs.</a:t>
            </a:r>
            <a:endParaRPr sz="1200">
              <a:solidFill>
                <a:schemeClr val="dk1"/>
              </a:solidFill>
              <a:latin typeface="Comfortaa"/>
              <a:ea typeface="Comfortaa"/>
              <a:cs typeface="Comfortaa"/>
              <a:sym typeface="Comfortaa"/>
            </a:endParaRPr>
          </a:p>
          <a:p>
            <a:pPr indent="0" lvl="0" marL="0" rtl="0" algn="just">
              <a:lnSpc>
                <a:spcPct val="115000"/>
              </a:lnSpc>
              <a:spcBef>
                <a:spcPts val="0"/>
              </a:spcBef>
              <a:spcAft>
                <a:spcPts val="0"/>
              </a:spcAft>
              <a:buNone/>
            </a:pPr>
            <a:r>
              <a:rPr lang="en" sz="1200">
                <a:solidFill>
                  <a:schemeClr val="dk1"/>
                </a:solidFill>
                <a:latin typeface="Comfortaa"/>
                <a:ea typeface="Comfortaa"/>
                <a:cs typeface="Comfortaa"/>
                <a:sym typeface="Comfortaa"/>
              </a:rPr>
              <a:t>GPS currently provides two levels of service: Standard Positioning Service (SPS) which uses the coarse acquisition (C/A) code on the L1 frequency, and Precise Positioning Service (PPS) which uses the P(Y) code on both the L1 and L2 frequencies. Access to the PPS is restricted to US Armed Forces, US Federal agencies, and selected allied armed forces and governments. The SPS is available to all users on a continuous, worldwide basis, free of any direct user charges.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7a09d625f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7a09d625f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chemeClr val="dk1"/>
                </a:solidFill>
                <a:latin typeface="Comfortaa"/>
                <a:ea typeface="Comfortaa"/>
                <a:cs typeface="Comfortaa"/>
                <a:sym typeface="Comfortaa"/>
              </a:rPr>
              <a:t>The </a:t>
            </a:r>
            <a:r>
              <a:rPr b="1" lang="en" sz="1200">
                <a:solidFill>
                  <a:schemeClr val="dk1"/>
                </a:solidFill>
                <a:latin typeface="Comfortaa"/>
                <a:ea typeface="Comfortaa"/>
                <a:cs typeface="Comfortaa"/>
                <a:sym typeface="Comfortaa"/>
              </a:rPr>
              <a:t>space segment</a:t>
            </a:r>
            <a:r>
              <a:rPr lang="en" sz="1200">
                <a:solidFill>
                  <a:schemeClr val="dk1"/>
                </a:solidFill>
                <a:latin typeface="Comfortaa"/>
                <a:ea typeface="Comfortaa"/>
                <a:cs typeface="Comfortaa"/>
                <a:sym typeface="Comfortaa"/>
              </a:rPr>
              <a:t> of GPS consists of 24 main satellites &amp; 8 backup satellites placed in near circular orbits, arranged in 6 orbital planes, with 55 degree inclination to equator and at 20,200 Km &amp; 26,600 Km orbital radius. The period of revolution is 12 hrs, thus there are at least 4 satellites available for observation every time worldwide.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7a5ce1efe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7a5ce1efe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7a5ce1efe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7a5ce1efe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7a4e1b72e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7a4e1b72e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7a4e1b72e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7a4e1b72e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833199c934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833199c934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Font typeface="Open Sans"/>
              <a:buChar char="●"/>
              <a:defRPr>
                <a:latin typeface="Open Sans"/>
                <a:ea typeface="Open Sans"/>
                <a:cs typeface="Open Sans"/>
                <a:sym typeface="Open Sans"/>
              </a:defRPr>
            </a:lvl1pPr>
            <a:lvl2pPr indent="-317500" lvl="1" marL="914400">
              <a:spcBef>
                <a:spcPts val="0"/>
              </a:spcBef>
              <a:spcAft>
                <a:spcPts val="0"/>
              </a:spcAft>
              <a:buSzPts val="1400"/>
              <a:buFont typeface="Open Sans"/>
              <a:buChar char="○"/>
              <a:defRPr>
                <a:latin typeface="Open Sans"/>
                <a:ea typeface="Open Sans"/>
                <a:cs typeface="Open Sans"/>
                <a:sym typeface="Open Sans"/>
              </a:defRPr>
            </a:lvl2pPr>
            <a:lvl3pPr indent="-317500" lvl="2" marL="1371600">
              <a:spcBef>
                <a:spcPts val="0"/>
              </a:spcBef>
              <a:spcAft>
                <a:spcPts val="0"/>
              </a:spcAft>
              <a:buSzPts val="1400"/>
              <a:buFont typeface="Open Sans"/>
              <a:buChar char="■"/>
              <a:defRPr>
                <a:latin typeface="Open Sans"/>
                <a:ea typeface="Open Sans"/>
                <a:cs typeface="Open Sans"/>
                <a:sym typeface="Open Sans"/>
              </a:defRPr>
            </a:lvl3pPr>
            <a:lvl4pPr indent="-317500" lvl="3" marL="1828800">
              <a:spcBef>
                <a:spcPts val="0"/>
              </a:spcBef>
              <a:spcAft>
                <a:spcPts val="0"/>
              </a:spcAft>
              <a:buSzPts val="1400"/>
              <a:buFont typeface="Open Sans"/>
              <a:buChar char="●"/>
              <a:defRPr>
                <a:latin typeface="Open Sans"/>
                <a:ea typeface="Open Sans"/>
                <a:cs typeface="Open Sans"/>
                <a:sym typeface="Open Sans"/>
              </a:defRPr>
            </a:lvl4pPr>
            <a:lvl5pPr indent="-317500" lvl="4" marL="2286000">
              <a:spcBef>
                <a:spcPts val="0"/>
              </a:spcBef>
              <a:spcAft>
                <a:spcPts val="0"/>
              </a:spcAft>
              <a:buSzPts val="1400"/>
              <a:buFont typeface="Open Sans"/>
              <a:buChar char="○"/>
              <a:defRPr>
                <a:latin typeface="Open Sans"/>
                <a:ea typeface="Open Sans"/>
                <a:cs typeface="Open Sans"/>
                <a:sym typeface="Open Sans"/>
              </a:defRPr>
            </a:lvl5pPr>
            <a:lvl6pPr indent="-317500" lvl="5" marL="2743200">
              <a:spcBef>
                <a:spcPts val="0"/>
              </a:spcBef>
              <a:spcAft>
                <a:spcPts val="0"/>
              </a:spcAft>
              <a:buSzPts val="1400"/>
              <a:buFont typeface="Open Sans"/>
              <a:buChar char="■"/>
              <a:defRPr>
                <a:latin typeface="Open Sans"/>
                <a:ea typeface="Open Sans"/>
                <a:cs typeface="Open Sans"/>
                <a:sym typeface="Open Sans"/>
              </a:defRPr>
            </a:lvl6pPr>
            <a:lvl7pPr indent="-317500" lvl="6" marL="3200400">
              <a:spcBef>
                <a:spcPts val="0"/>
              </a:spcBef>
              <a:spcAft>
                <a:spcPts val="0"/>
              </a:spcAft>
              <a:buSzPts val="1400"/>
              <a:buFont typeface="Open Sans"/>
              <a:buChar char="●"/>
              <a:defRPr>
                <a:latin typeface="Open Sans"/>
                <a:ea typeface="Open Sans"/>
                <a:cs typeface="Open Sans"/>
                <a:sym typeface="Open Sans"/>
              </a:defRPr>
            </a:lvl7pPr>
            <a:lvl8pPr indent="-317500" lvl="7" marL="3657600">
              <a:spcBef>
                <a:spcPts val="0"/>
              </a:spcBef>
              <a:spcAft>
                <a:spcPts val="0"/>
              </a:spcAft>
              <a:buSzPts val="1400"/>
              <a:buFont typeface="Open Sans"/>
              <a:buChar char="○"/>
              <a:defRPr>
                <a:latin typeface="Open Sans"/>
                <a:ea typeface="Open Sans"/>
                <a:cs typeface="Open Sans"/>
                <a:sym typeface="Open Sans"/>
              </a:defRPr>
            </a:lvl8pPr>
            <a:lvl9pPr indent="-317500" lvl="8" marL="4114800">
              <a:spcBef>
                <a:spcPts val="0"/>
              </a:spcBef>
              <a:spcAft>
                <a:spcPts val="0"/>
              </a:spcAft>
              <a:buSzPts val="1400"/>
              <a:buFont typeface="Open Sans"/>
              <a:buChar char="■"/>
              <a:defRPr>
                <a:latin typeface="Open Sans"/>
                <a:ea typeface="Open Sans"/>
                <a:cs typeface="Open Sans"/>
                <a:sym typeface="Open Sans"/>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aleway"/>
              <a:buNone/>
              <a:defRPr sz="2800">
                <a:solidFill>
                  <a:schemeClr val="dk1"/>
                </a:solidFill>
                <a:latin typeface="Raleway"/>
                <a:ea typeface="Raleway"/>
                <a:cs typeface="Raleway"/>
                <a:sym typeface="Ralew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aleway"/>
              <a:buChar char="●"/>
              <a:defRPr sz="1800">
                <a:solidFill>
                  <a:schemeClr val="lt2"/>
                </a:solidFill>
                <a:latin typeface="Raleway"/>
                <a:ea typeface="Raleway"/>
                <a:cs typeface="Raleway"/>
                <a:sym typeface="Raleway"/>
              </a:defRPr>
            </a:lvl1pPr>
            <a:lvl2pPr indent="-317500" lvl="1" marL="9144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2pPr>
            <a:lvl3pPr indent="-317500" lvl="2" marL="13716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3pPr>
            <a:lvl4pPr indent="-317500" lvl="3" marL="18288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4pPr>
            <a:lvl5pPr indent="-317500" lvl="4" marL="22860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5pPr>
            <a:lvl6pPr indent="-317500" lvl="5" marL="27432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6pPr>
            <a:lvl7pPr indent="-317500" lvl="6" marL="32004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7pPr>
            <a:lvl8pPr indent="-317500" lvl="7" marL="36576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8pPr>
            <a:lvl9pPr indent="-317500" lvl="8" marL="4114800">
              <a:lnSpc>
                <a:spcPct val="115000"/>
              </a:lnSpc>
              <a:spcBef>
                <a:spcPts val="0"/>
              </a:spcBef>
              <a:spcAft>
                <a:spcPts val="0"/>
              </a:spcAft>
              <a:buClr>
                <a:schemeClr val="lt2"/>
              </a:buClr>
              <a:buSzPts val="1400"/>
              <a:buFont typeface="Raleway"/>
              <a:buChar char="■"/>
              <a:defRPr>
                <a:solidFill>
                  <a:schemeClr val="lt2"/>
                </a:solidFill>
                <a:latin typeface="Raleway"/>
                <a:ea typeface="Raleway"/>
                <a:cs typeface="Raleway"/>
                <a:sym typeface="Raleway"/>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gps.gov/" TargetMode="External"/><Relationship Id="rId4" Type="http://schemas.openxmlformats.org/officeDocument/2006/relationships/hyperlink" Target="https://www.britannica.com/technology/GPS" TargetMode="External"/><Relationship Id="rId5" Type="http://schemas.openxmlformats.org/officeDocument/2006/relationships/hyperlink" Target="https://en.wikipedia.org/wiki/Global_Positioning_System" TargetMode="External"/><Relationship Id="rId6" Type="http://schemas.openxmlformats.org/officeDocument/2006/relationships/hyperlink" Target="https://en.wikipedia.org/wiki/Global_Positioning_Syste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p:nvPr/>
        </p:nvSpPr>
        <p:spPr>
          <a:xfrm>
            <a:off x="0" y="-1475"/>
            <a:ext cx="9159000" cy="5143500"/>
          </a:xfrm>
          <a:prstGeom prst="rect">
            <a:avLst/>
          </a:prstGeom>
          <a:solidFill>
            <a:srgbClr val="000000">
              <a:alpha val="3373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900">
                <a:latin typeface="Raleway"/>
                <a:ea typeface="Raleway"/>
                <a:cs typeface="Raleway"/>
                <a:sym typeface="Raleway"/>
              </a:rPr>
              <a:t>Global Positioning Systems</a:t>
            </a:r>
            <a:endParaRPr sz="4900">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2" name="Shape 112"/>
        <p:cNvGrpSpPr/>
        <p:nvPr/>
      </p:nvGrpSpPr>
      <p:grpSpPr>
        <a:xfrm>
          <a:off x="0" y="0"/>
          <a:ext cx="0" cy="0"/>
          <a:chOff x="0" y="0"/>
          <a:chExt cx="0" cy="0"/>
        </a:xfrm>
      </p:grpSpPr>
      <p:pic>
        <p:nvPicPr>
          <p:cNvPr id="113" name="Google Shape;113;p22"/>
          <p:cNvPicPr preferRelativeResize="0"/>
          <p:nvPr/>
        </p:nvPicPr>
        <p:blipFill>
          <a:blip r:embed="rId3">
            <a:alphaModFix/>
          </a:blip>
          <a:stretch>
            <a:fillRect/>
          </a:stretch>
        </p:blipFill>
        <p:spPr>
          <a:xfrm>
            <a:off x="1033945" y="1247600"/>
            <a:ext cx="2868000" cy="2294400"/>
          </a:xfrm>
          <a:prstGeom prst="rect">
            <a:avLst/>
          </a:prstGeom>
          <a:noFill/>
          <a:ln>
            <a:noFill/>
          </a:ln>
        </p:spPr>
      </p:pic>
      <p:sp>
        <p:nvSpPr>
          <p:cNvPr id="114" name="Google Shape;114;p22"/>
          <p:cNvSpPr txBox="1"/>
          <p:nvPr>
            <p:ph idx="1" type="subTitle"/>
          </p:nvPr>
        </p:nvSpPr>
        <p:spPr>
          <a:xfrm>
            <a:off x="265500" y="4200750"/>
            <a:ext cx="4045200" cy="4647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solidFill>
                  <a:schemeClr val="lt1"/>
                </a:solidFill>
              </a:rPr>
              <a:t>GPS constellation system</a:t>
            </a:r>
            <a:endParaRPr>
              <a:solidFill>
                <a:schemeClr val="lt1"/>
              </a:solidFill>
            </a:endParaRPr>
          </a:p>
        </p:txBody>
      </p:sp>
      <p:sp>
        <p:nvSpPr>
          <p:cNvPr id="115" name="Google Shape;115;p22"/>
          <p:cNvSpPr txBox="1"/>
          <p:nvPr>
            <p:ph idx="2" type="body"/>
          </p:nvPr>
        </p:nvSpPr>
        <p:spPr>
          <a:xfrm>
            <a:off x="4939500" y="949375"/>
            <a:ext cx="3837000" cy="38787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None/>
            </a:pPr>
            <a:r>
              <a:rPr lang="en">
                <a:solidFill>
                  <a:schemeClr val="lt2"/>
                </a:solidFill>
              </a:rPr>
              <a:t>Position fix is obtained in passive receivers by the </a:t>
            </a:r>
            <a:r>
              <a:rPr lang="en"/>
              <a:t>triangulation </a:t>
            </a:r>
            <a:r>
              <a:rPr lang="en">
                <a:solidFill>
                  <a:schemeClr val="lt2"/>
                </a:solidFill>
              </a:rPr>
              <a:t>method </a:t>
            </a:r>
            <a:endParaRPr>
              <a:solidFill>
                <a:schemeClr val="lt2"/>
              </a:solidFill>
            </a:endParaRPr>
          </a:p>
          <a:p>
            <a:pPr indent="0" lvl="0" marL="0" rtl="0" algn="l">
              <a:spcBef>
                <a:spcPts val="1200"/>
              </a:spcBef>
              <a:spcAft>
                <a:spcPts val="0"/>
              </a:spcAft>
              <a:buNone/>
            </a:pPr>
            <a:r>
              <a:rPr lang="en">
                <a:solidFill>
                  <a:schemeClr val="lt2"/>
                </a:solidFill>
              </a:rPr>
              <a:t>Estimated ranges from </a:t>
            </a:r>
            <a:r>
              <a:rPr lang="en"/>
              <a:t>four satellites</a:t>
            </a:r>
            <a:r>
              <a:rPr lang="en">
                <a:solidFill>
                  <a:schemeClr val="lt2"/>
                </a:solidFill>
              </a:rPr>
              <a:t> are used to derive the position and altitude of a point.</a:t>
            </a:r>
            <a:endParaRPr>
              <a:solidFill>
                <a:schemeClr val="lt2"/>
              </a:solidFill>
            </a:endParaRPr>
          </a:p>
          <a:p>
            <a:pPr indent="0" lvl="0" marL="0" rtl="0" algn="l">
              <a:spcBef>
                <a:spcPts val="1200"/>
              </a:spcBef>
              <a:spcAft>
                <a:spcPts val="0"/>
              </a:spcAft>
              <a:buNone/>
            </a:pPr>
            <a:r>
              <a:rPr lang="en">
                <a:solidFill>
                  <a:schemeClr val="lt2"/>
                </a:solidFill>
              </a:rPr>
              <a:t>Ranges from three satellites can provide the </a:t>
            </a:r>
            <a:r>
              <a:rPr lang="en"/>
              <a:t>latitude </a:t>
            </a:r>
            <a:r>
              <a:rPr lang="en">
                <a:solidFill>
                  <a:schemeClr val="lt2"/>
                </a:solidFill>
              </a:rPr>
              <a:t>and </a:t>
            </a:r>
            <a:r>
              <a:rPr lang="en"/>
              <a:t>longitude </a:t>
            </a:r>
            <a:r>
              <a:rPr lang="en">
                <a:solidFill>
                  <a:schemeClr val="lt2"/>
                </a:solidFill>
              </a:rPr>
              <a:t>of a point on the Earth </a:t>
            </a:r>
            <a:endParaRPr>
              <a:solidFill>
                <a:schemeClr val="lt2"/>
              </a:solidFill>
            </a:endParaRPr>
          </a:p>
          <a:p>
            <a:pPr indent="0" lvl="0" marL="0" rtl="0" algn="l">
              <a:spcBef>
                <a:spcPts val="1200"/>
              </a:spcBef>
              <a:spcAft>
                <a:spcPts val="1200"/>
              </a:spcAft>
              <a:buNone/>
            </a:pPr>
            <a:r>
              <a:rPr lang="en">
                <a:solidFill>
                  <a:schemeClr val="lt2"/>
                </a:solidFill>
              </a:rPr>
              <a:t>The addition of a fourth satellite can provide a user’s </a:t>
            </a:r>
            <a:r>
              <a:rPr lang="en"/>
              <a:t>altitude </a:t>
            </a:r>
            <a:r>
              <a:rPr lang="en">
                <a:solidFill>
                  <a:schemeClr val="lt2"/>
                </a:solidFill>
              </a:rPr>
              <a:t>and correct receiver </a:t>
            </a:r>
            <a:r>
              <a:rPr lang="en"/>
              <a:t>clock error</a:t>
            </a:r>
            <a:r>
              <a:rPr lang="en">
                <a:solidFill>
                  <a:schemeClr val="lt2"/>
                </a:solidFill>
              </a:rPr>
              <a:t>.</a:t>
            </a:r>
            <a:endParaRPr>
              <a:solidFill>
                <a:schemeClr val="lt2"/>
              </a:solidFill>
            </a:endParaRPr>
          </a:p>
        </p:txBody>
      </p:sp>
      <p:sp>
        <p:nvSpPr>
          <p:cNvPr id="116" name="Google Shape;116;p22"/>
          <p:cNvSpPr txBox="1"/>
          <p:nvPr/>
        </p:nvSpPr>
        <p:spPr>
          <a:xfrm>
            <a:off x="4939625" y="344250"/>
            <a:ext cx="3837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aleway"/>
                <a:ea typeface="Raleway"/>
                <a:cs typeface="Raleway"/>
                <a:sym typeface="Raleway"/>
              </a:rPr>
              <a:t>Working of Satellite Constellation</a:t>
            </a:r>
            <a:endParaRPr sz="1800">
              <a:solidFill>
                <a:schemeClr val="dk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Trilateration  —  </a:t>
            </a:r>
            <a:r>
              <a:rPr lang="en" sz="2577"/>
              <a:t>a.k.a. True-range multilateration</a:t>
            </a:r>
            <a:endParaRPr sz="2577"/>
          </a:p>
          <a:p>
            <a:pPr indent="0" lvl="0" marL="0" rtl="0" algn="l">
              <a:spcBef>
                <a:spcPts val="0"/>
              </a:spcBef>
              <a:spcAft>
                <a:spcPts val="0"/>
              </a:spcAft>
              <a:buNone/>
            </a:pPr>
            <a:r>
              <a:t/>
            </a:r>
            <a:endParaRPr/>
          </a:p>
        </p:txBody>
      </p:sp>
      <p:sp>
        <p:nvSpPr>
          <p:cNvPr id="122" name="Google Shape;12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1200"/>
              </a:spcAft>
              <a:buNone/>
            </a:pPr>
            <a:r>
              <a:rPr lang="en" sz="2000"/>
              <a:t>It is a </a:t>
            </a:r>
            <a:r>
              <a:rPr lang="en" sz="2000"/>
              <a:t>method to determine the location of a movable vehicle or stationary point in space using multiple ranges between the vehicle/point and multiple spatially-separated known locations.</a:t>
            </a:r>
            <a:endParaRPr sz="2000"/>
          </a:p>
        </p:txBody>
      </p:sp>
      <p:pic>
        <p:nvPicPr>
          <p:cNvPr id="123" name="Google Shape;123;p23"/>
          <p:cNvPicPr preferRelativeResize="0"/>
          <p:nvPr/>
        </p:nvPicPr>
        <p:blipFill>
          <a:blip r:embed="rId3">
            <a:alphaModFix/>
          </a:blip>
          <a:stretch>
            <a:fillRect/>
          </a:stretch>
        </p:blipFill>
        <p:spPr>
          <a:xfrm>
            <a:off x="2737875" y="1955700"/>
            <a:ext cx="3684775" cy="341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204350" y="3094825"/>
            <a:ext cx="4201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3900"/>
              <a:t>Trilateration (2D)</a:t>
            </a:r>
            <a:endParaRPr sz="3900"/>
          </a:p>
        </p:txBody>
      </p:sp>
      <p:sp>
        <p:nvSpPr>
          <p:cNvPr id="129" name="Google Shape;129;p24"/>
          <p:cNvSpPr txBox="1"/>
          <p:nvPr>
            <p:ph idx="2" type="body"/>
          </p:nvPr>
        </p:nvSpPr>
        <p:spPr>
          <a:xfrm>
            <a:off x="4939500" y="565775"/>
            <a:ext cx="3837000" cy="4174500"/>
          </a:xfrm>
          <a:prstGeom prst="rect">
            <a:avLst/>
          </a:prstGeom>
        </p:spPr>
        <p:txBody>
          <a:bodyPr anchorCtr="0" anchor="ctr" bIns="91425" lIns="91425" spcFirstLastPara="1" rIns="91425" wrap="square" tIns="91425">
            <a:normAutofit fontScale="85000"/>
          </a:bodyPr>
          <a:lstStyle/>
          <a:p>
            <a:pPr indent="0" lvl="0" marL="0" rtl="0" algn="l">
              <a:spcBef>
                <a:spcPts val="0"/>
              </a:spcBef>
              <a:spcAft>
                <a:spcPts val="0"/>
              </a:spcAft>
              <a:buNone/>
            </a:pPr>
            <a:r>
              <a:rPr lang="en"/>
              <a:t>On a plane, if we know our distance from three points, we know exactly where we are. </a:t>
            </a:r>
            <a:endParaRPr/>
          </a:p>
          <a:p>
            <a:pPr indent="0" lvl="0" marL="0" rtl="0" algn="l">
              <a:spcBef>
                <a:spcPts val="1200"/>
              </a:spcBef>
              <a:spcAft>
                <a:spcPts val="0"/>
              </a:spcAft>
              <a:buNone/>
            </a:pPr>
            <a:r>
              <a:rPr lang="en"/>
              <a:t>Let us say that we are 10 miles away from point A, 12 miles away from point B, and 15 miles away from point C. </a:t>
            </a:r>
            <a:endParaRPr/>
          </a:p>
          <a:p>
            <a:pPr indent="0" lvl="0" marL="0" rtl="0" algn="l">
              <a:spcBef>
                <a:spcPts val="1200"/>
              </a:spcBef>
              <a:spcAft>
                <a:spcPts val="0"/>
              </a:spcAft>
              <a:buNone/>
            </a:pPr>
            <a:r>
              <a:rPr lang="en"/>
              <a:t>If we draw three circles with the centers at A, B, and C, we must be somewhere on circle A, somewhere on circle B, and somewhere on circle C. </a:t>
            </a:r>
            <a:endParaRPr/>
          </a:p>
          <a:p>
            <a:pPr indent="0" lvl="0" marL="0" rtl="0" algn="l">
              <a:spcBef>
                <a:spcPts val="1200"/>
              </a:spcBef>
              <a:spcAft>
                <a:spcPts val="1200"/>
              </a:spcAft>
              <a:buNone/>
            </a:pPr>
            <a:r>
              <a:rPr lang="en"/>
              <a:t>These three circles meet at one single point (if our distances are correct), our position.</a:t>
            </a:r>
            <a:endParaRPr/>
          </a:p>
        </p:txBody>
      </p:sp>
      <p:pic>
        <p:nvPicPr>
          <p:cNvPr id="130" name="Google Shape;130;p24"/>
          <p:cNvPicPr preferRelativeResize="0"/>
          <p:nvPr/>
        </p:nvPicPr>
        <p:blipFill>
          <a:blip r:embed="rId3">
            <a:alphaModFix/>
          </a:blip>
          <a:stretch>
            <a:fillRect/>
          </a:stretch>
        </p:blipFill>
        <p:spPr>
          <a:xfrm>
            <a:off x="529747" y="914475"/>
            <a:ext cx="3567726" cy="2322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265500" y="2924170"/>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3500">
                <a:latin typeface="Open Sans"/>
                <a:ea typeface="Open Sans"/>
                <a:cs typeface="Open Sans"/>
                <a:sym typeface="Open Sans"/>
              </a:rPr>
              <a:t>3</a:t>
            </a:r>
            <a:r>
              <a:rPr b="1" lang="en" sz="3500"/>
              <a:t>D - </a:t>
            </a:r>
            <a:r>
              <a:rPr b="1" lang="en" sz="3500"/>
              <a:t>Trilateration</a:t>
            </a:r>
            <a:endParaRPr sz="3500"/>
          </a:p>
        </p:txBody>
      </p:sp>
      <p:sp>
        <p:nvSpPr>
          <p:cNvPr id="136" name="Google Shape;136;p25"/>
          <p:cNvSpPr txBox="1"/>
          <p:nvPr>
            <p:ph idx="2" type="body"/>
          </p:nvPr>
        </p:nvSpPr>
        <p:spPr>
          <a:xfrm>
            <a:off x="4939500" y="565775"/>
            <a:ext cx="3837000" cy="41745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None/>
            </a:pPr>
            <a:r>
              <a:rPr lang="en"/>
              <a:t>In three-dimensional space, we need at least four spheres to find our exact position in space, i.e., longitude, latitude, and altitude.</a:t>
            </a:r>
            <a:endParaRPr/>
          </a:p>
          <a:p>
            <a:pPr indent="0" lvl="0" marL="0" rtl="0" algn="l">
              <a:spcBef>
                <a:spcPts val="1200"/>
              </a:spcBef>
              <a:spcAft>
                <a:spcPts val="0"/>
              </a:spcAft>
              <a:buNone/>
            </a:pPr>
            <a:r>
              <a:rPr lang="en"/>
              <a:t>However, i</a:t>
            </a:r>
            <a:r>
              <a:rPr lang="en"/>
              <a:t>f we have additional facts about our location (for example, we know that we are not inside the ocean or somewhere in space), three spheres are enough, because one of the two points, where the spheres meet, is so improbable that the other can be selected without a doubt.</a:t>
            </a:r>
            <a:endParaRPr/>
          </a:p>
          <a:p>
            <a:pPr indent="0" lvl="0" marL="0" rtl="0" algn="l">
              <a:spcBef>
                <a:spcPts val="1200"/>
              </a:spcBef>
              <a:spcAft>
                <a:spcPts val="1200"/>
              </a:spcAft>
              <a:buNone/>
            </a:pPr>
            <a:r>
              <a:t/>
            </a:r>
            <a:endParaRPr/>
          </a:p>
        </p:txBody>
      </p:sp>
      <p:pic>
        <p:nvPicPr>
          <p:cNvPr id="137" name="Google Shape;137;p25"/>
          <p:cNvPicPr preferRelativeResize="0"/>
          <p:nvPr/>
        </p:nvPicPr>
        <p:blipFill>
          <a:blip r:embed="rId3">
            <a:alphaModFix/>
          </a:blip>
          <a:stretch>
            <a:fillRect/>
          </a:stretch>
        </p:blipFill>
        <p:spPr>
          <a:xfrm>
            <a:off x="461529" y="899575"/>
            <a:ext cx="3727849" cy="25639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Measuring Distance with GPS</a:t>
            </a:r>
            <a:endParaRPr/>
          </a:p>
        </p:txBody>
      </p:sp>
      <p:sp>
        <p:nvSpPr>
          <p:cNvPr id="143" name="Google Shape;143;p26"/>
          <p:cNvSpPr txBox="1"/>
          <p:nvPr>
            <p:ph idx="1" type="body"/>
          </p:nvPr>
        </p:nvSpPr>
        <p:spPr>
          <a:xfrm>
            <a:off x="311700" y="1152475"/>
            <a:ext cx="8520600" cy="3599400"/>
          </a:xfrm>
          <a:prstGeom prst="rect">
            <a:avLst/>
          </a:prstGeom>
        </p:spPr>
        <p:txBody>
          <a:bodyPr anchorCtr="0" anchor="t" bIns="91425" lIns="91425" spcFirstLastPara="1" rIns="91425" wrap="square" tIns="91425">
            <a:normAutofit lnSpcReduction="20000"/>
          </a:bodyPr>
          <a:lstStyle/>
          <a:p>
            <a:pPr indent="-349250" lvl="0" marL="457200" rtl="0" algn="l">
              <a:lnSpc>
                <a:spcPct val="150000"/>
              </a:lnSpc>
              <a:spcBef>
                <a:spcPts val="0"/>
              </a:spcBef>
              <a:spcAft>
                <a:spcPts val="0"/>
              </a:spcAft>
              <a:buSzPts val="1900"/>
              <a:buChar char="●"/>
            </a:pPr>
            <a:r>
              <a:rPr lang="en" sz="1900"/>
              <a:t>The position of each satellite can be calculated by a GPS receiver (using the predetermined path of the satellites). </a:t>
            </a:r>
            <a:endParaRPr sz="1900"/>
          </a:p>
          <a:p>
            <a:pPr indent="-349250" lvl="0" marL="457200" rtl="0" algn="l">
              <a:lnSpc>
                <a:spcPct val="150000"/>
              </a:lnSpc>
              <a:spcBef>
                <a:spcPts val="0"/>
              </a:spcBef>
              <a:spcAft>
                <a:spcPts val="0"/>
              </a:spcAft>
              <a:buSzPts val="1900"/>
              <a:buChar char="●"/>
            </a:pPr>
            <a:r>
              <a:rPr lang="en" sz="1900"/>
              <a:t>The GPS receiver, needs to find its distance from at least three GPS satellites (center of the spheres).</a:t>
            </a:r>
            <a:endParaRPr sz="1900"/>
          </a:p>
          <a:p>
            <a:pPr indent="-349250" lvl="0" marL="457200" rtl="0" algn="l">
              <a:lnSpc>
                <a:spcPct val="150000"/>
              </a:lnSpc>
              <a:spcBef>
                <a:spcPts val="0"/>
              </a:spcBef>
              <a:spcAft>
                <a:spcPts val="0"/>
              </a:spcAft>
              <a:buSzPts val="1900"/>
              <a:buChar char="●"/>
            </a:pPr>
            <a:r>
              <a:rPr lang="en" sz="1900"/>
              <a:t>T</a:t>
            </a:r>
            <a:r>
              <a:rPr lang="en" sz="1900"/>
              <a:t>he distance is measured using a principle called one-way ranging</a:t>
            </a:r>
            <a:endParaRPr sz="1900"/>
          </a:p>
          <a:p>
            <a:pPr indent="-349250" lvl="0" marL="457200" rtl="0" algn="l">
              <a:lnSpc>
                <a:spcPct val="150000"/>
              </a:lnSpc>
              <a:spcBef>
                <a:spcPts val="0"/>
              </a:spcBef>
              <a:spcAft>
                <a:spcPts val="0"/>
              </a:spcAft>
              <a:buSzPts val="1900"/>
              <a:buChar char="●"/>
            </a:pPr>
            <a:r>
              <a:rPr lang="en" sz="1900"/>
              <a:t>Each of 24 satellites synchronously transmits a complex signal each having a unique pattern.</a:t>
            </a:r>
            <a:endParaRPr sz="1900"/>
          </a:p>
          <a:p>
            <a:pPr indent="-349250" lvl="0" marL="457200" rtl="0" algn="l">
              <a:lnSpc>
                <a:spcPct val="150000"/>
              </a:lnSpc>
              <a:spcBef>
                <a:spcPts val="0"/>
              </a:spcBef>
              <a:spcAft>
                <a:spcPts val="0"/>
              </a:spcAft>
              <a:buSzPts val="1900"/>
              <a:buChar char="●"/>
            </a:pPr>
            <a:r>
              <a:rPr lang="en" sz="1900"/>
              <a:t>The receiver measures the delay between the signals and its copy of signals to determine the distances to the satellites.</a:t>
            </a:r>
            <a:endParaRPr sz="1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Synchronization</a:t>
            </a:r>
            <a:r>
              <a:rPr lang="en"/>
              <a:t> with GPS</a:t>
            </a:r>
            <a:endParaRPr/>
          </a:p>
        </p:txBody>
      </p:sp>
      <p:sp>
        <p:nvSpPr>
          <p:cNvPr id="149" name="Google Shape;149;p27"/>
          <p:cNvSpPr txBox="1"/>
          <p:nvPr>
            <p:ph idx="1" type="body"/>
          </p:nvPr>
        </p:nvSpPr>
        <p:spPr>
          <a:xfrm>
            <a:off x="311700" y="1152475"/>
            <a:ext cx="8520600" cy="36531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SzPts val="1900"/>
              <a:buChar char="●"/>
            </a:pPr>
            <a:r>
              <a:rPr lang="en" sz="1900"/>
              <a:t>Satellites use atomic clock (costs more that $50,000)</a:t>
            </a:r>
            <a:endParaRPr sz="1900"/>
          </a:p>
          <a:p>
            <a:pPr indent="-349250" lvl="0" marL="457200" rtl="0" algn="l">
              <a:lnSpc>
                <a:spcPct val="150000"/>
              </a:lnSpc>
              <a:spcBef>
                <a:spcPts val="0"/>
              </a:spcBef>
              <a:spcAft>
                <a:spcPts val="0"/>
              </a:spcAft>
              <a:buSzPts val="1900"/>
              <a:buChar char="●"/>
            </a:pPr>
            <a:r>
              <a:rPr lang="en" sz="1900"/>
              <a:t>Offset b/w the satellite clocks &amp; the receiver clock creates inaccuracy</a:t>
            </a:r>
            <a:endParaRPr sz="1900"/>
          </a:p>
          <a:p>
            <a:pPr indent="-349250" lvl="0" marL="457200" rtl="0" algn="l">
              <a:lnSpc>
                <a:spcPct val="150000"/>
              </a:lnSpc>
              <a:spcBef>
                <a:spcPts val="0"/>
              </a:spcBef>
              <a:spcAft>
                <a:spcPts val="0"/>
              </a:spcAft>
              <a:buSzPts val="1900"/>
              <a:buChar char="●"/>
            </a:pPr>
            <a:r>
              <a:rPr lang="en" sz="1900"/>
              <a:t>Due to Theory of Relativity (same for all Satellites)</a:t>
            </a:r>
            <a:endParaRPr sz="1900"/>
          </a:p>
          <a:p>
            <a:pPr indent="-349250" lvl="0" marL="457200" rtl="0" algn="l">
              <a:lnSpc>
                <a:spcPct val="150000"/>
              </a:lnSpc>
              <a:spcBef>
                <a:spcPts val="0"/>
              </a:spcBef>
              <a:spcAft>
                <a:spcPts val="0"/>
              </a:spcAft>
              <a:buSzPts val="1900"/>
              <a:buChar char="●"/>
            </a:pPr>
            <a:r>
              <a:rPr lang="en" sz="1900"/>
              <a:t>The strontium atomic clock is accurate to within 1/15,000,000,000 of a second per year.</a:t>
            </a:r>
            <a:endParaRPr sz="1900"/>
          </a:p>
          <a:p>
            <a:pPr indent="-349250" lvl="0" marL="457200" rtl="0" algn="l">
              <a:lnSpc>
                <a:spcPct val="150000"/>
              </a:lnSpc>
              <a:spcBef>
                <a:spcPts val="0"/>
              </a:spcBef>
              <a:spcAft>
                <a:spcPts val="0"/>
              </a:spcAft>
              <a:buSzPts val="1900"/>
              <a:buChar char="●"/>
            </a:pPr>
            <a:r>
              <a:rPr lang="en" sz="1900"/>
              <a:t>We need to f</a:t>
            </a:r>
            <a:r>
              <a:rPr lang="en" sz="1900"/>
              <a:t>ind the coordinates of receiver (Xp, </a:t>
            </a:r>
            <a:r>
              <a:rPr lang="en" sz="1900"/>
              <a:t>Yp</a:t>
            </a:r>
            <a:r>
              <a:rPr lang="en" sz="1900"/>
              <a:t>, Zp) &amp; common clock offset dt</a:t>
            </a:r>
            <a:endParaRPr sz="19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Synchronization with GPS</a:t>
            </a:r>
            <a:endParaRPr/>
          </a:p>
        </p:txBody>
      </p:sp>
      <p:sp>
        <p:nvSpPr>
          <p:cNvPr id="155" name="Google Shape;155;p28"/>
          <p:cNvSpPr txBox="1"/>
          <p:nvPr>
            <p:ph idx="1" type="body"/>
          </p:nvPr>
        </p:nvSpPr>
        <p:spPr>
          <a:xfrm>
            <a:off x="311700" y="1152475"/>
            <a:ext cx="8520600" cy="16476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F</a:t>
            </a:r>
            <a:r>
              <a:rPr lang="en" sz="1600"/>
              <a:t>our unknown values, Four equations for each satellite’s connection.</a:t>
            </a:r>
            <a:endParaRPr sz="1600"/>
          </a:p>
          <a:p>
            <a:pPr indent="-330200" lvl="0" marL="457200" rtl="0" algn="l">
              <a:lnSpc>
                <a:spcPct val="150000"/>
              </a:lnSpc>
              <a:spcBef>
                <a:spcPts val="0"/>
              </a:spcBef>
              <a:spcAft>
                <a:spcPts val="0"/>
              </a:spcAft>
              <a:buSzPts val="1600"/>
              <a:buChar char="●"/>
            </a:pPr>
            <a:r>
              <a:rPr lang="en" sz="1600"/>
              <a:t>These coordinates are in an Earth-Centered Earth-Fixed (ECEF) reference frame</a:t>
            </a:r>
            <a:endParaRPr sz="1600"/>
          </a:p>
          <a:p>
            <a:pPr indent="-330200" lvl="0" marL="457200" rtl="0" algn="l">
              <a:lnSpc>
                <a:spcPct val="150000"/>
              </a:lnSpc>
              <a:spcBef>
                <a:spcPts val="0"/>
              </a:spcBef>
              <a:spcAft>
                <a:spcPts val="0"/>
              </a:spcAft>
              <a:buSzPts val="1600"/>
              <a:buChar char="●"/>
            </a:pPr>
            <a:r>
              <a:rPr lang="en" sz="1600"/>
              <a:t>The ECEF coordinates of a fixed point on the surface of the earth do not change</a:t>
            </a:r>
            <a:endParaRPr sz="1600"/>
          </a:p>
        </p:txBody>
      </p:sp>
      <p:pic>
        <p:nvPicPr>
          <p:cNvPr descr="PR_1 = \frac{1}{2}[(x_1- x_r)^2 + (y_1 - y_r)^2+(z_1 - z_r)^2] + c.dt" id="156" name="Google Shape;156;p28" title="MathEquation,#ffffff"/>
          <p:cNvPicPr preferRelativeResize="0"/>
          <p:nvPr/>
        </p:nvPicPr>
        <p:blipFill>
          <a:blip r:embed="rId3">
            <a:alphaModFix/>
          </a:blip>
          <a:stretch>
            <a:fillRect/>
          </a:stretch>
        </p:blipFill>
        <p:spPr>
          <a:xfrm>
            <a:off x="2076525" y="2634900"/>
            <a:ext cx="4990950" cy="346050"/>
          </a:xfrm>
          <a:prstGeom prst="rect">
            <a:avLst/>
          </a:prstGeom>
          <a:noFill/>
          <a:ln>
            <a:noFill/>
          </a:ln>
        </p:spPr>
      </p:pic>
      <p:pic>
        <p:nvPicPr>
          <p:cNvPr descr="PR_2 = \frac{1}{2}[(x_2- x_r)^2 + (y_2 - y_r)^2+(z_2 - z_r)^2] + c.dt" id="157" name="Google Shape;157;p28" title="MathEquation,#ffffff"/>
          <p:cNvPicPr preferRelativeResize="0"/>
          <p:nvPr/>
        </p:nvPicPr>
        <p:blipFill>
          <a:blip r:embed="rId4">
            <a:alphaModFix/>
          </a:blip>
          <a:stretch>
            <a:fillRect/>
          </a:stretch>
        </p:blipFill>
        <p:spPr>
          <a:xfrm>
            <a:off x="2076551" y="3145217"/>
            <a:ext cx="4990890" cy="346050"/>
          </a:xfrm>
          <a:prstGeom prst="rect">
            <a:avLst/>
          </a:prstGeom>
          <a:noFill/>
          <a:ln>
            <a:noFill/>
          </a:ln>
        </p:spPr>
      </p:pic>
      <p:pic>
        <p:nvPicPr>
          <p:cNvPr descr="PR_4 = \frac{1}{2}[(x_4- x_r)^2 + (y_4 - y_r)^2+(z_4- z_r)^2]+ c.dt" id="158" name="Google Shape;158;p28" title="MathEquation,#ffffff"/>
          <p:cNvPicPr preferRelativeResize="0"/>
          <p:nvPr/>
        </p:nvPicPr>
        <p:blipFill>
          <a:blip r:embed="rId5">
            <a:alphaModFix/>
          </a:blip>
          <a:stretch>
            <a:fillRect/>
          </a:stretch>
        </p:blipFill>
        <p:spPr>
          <a:xfrm>
            <a:off x="2076551" y="4153025"/>
            <a:ext cx="4990890" cy="346050"/>
          </a:xfrm>
          <a:prstGeom prst="rect">
            <a:avLst/>
          </a:prstGeom>
          <a:noFill/>
          <a:ln>
            <a:noFill/>
          </a:ln>
        </p:spPr>
      </p:pic>
      <p:pic>
        <p:nvPicPr>
          <p:cNvPr descr="PR_3 = \frac{1}{2}[(x_3- x_r)^2 + (y_3 - y_r)^2+(z_3- z_r)^2]+c.dt" id="159" name="Google Shape;159;p28" title="MathEquation,#ffffff"/>
          <p:cNvPicPr preferRelativeResize="0"/>
          <p:nvPr/>
        </p:nvPicPr>
        <p:blipFill>
          <a:blip r:embed="rId6">
            <a:alphaModFix/>
          </a:blip>
          <a:stretch>
            <a:fillRect/>
          </a:stretch>
        </p:blipFill>
        <p:spPr>
          <a:xfrm>
            <a:off x="2076551" y="3649121"/>
            <a:ext cx="4990890" cy="346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Global Navigation Satellite System (GNSS)</a:t>
            </a:r>
            <a:endParaRPr/>
          </a:p>
        </p:txBody>
      </p:sp>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GNSS is a general term describing any satellite constellation that provides positioning, navigation, and timing (PNT) services on a global or regional basis.</a:t>
            </a:r>
            <a:endParaRPr/>
          </a:p>
          <a:p>
            <a:pPr indent="0" lvl="0" marL="0" rtl="0" algn="l">
              <a:lnSpc>
                <a:spcPct val="150000"/>
              </a:lnSpc>
              <a:spcBef>
                <a:spcPts val="1200"/>
              </a:spcBef>
              <a:spcAft>
                <a:spcPts val="0"/>
              </a:spcAft>
              <a:buNone/>
            </a:pPr>
            <a:r>
              <a:rPr lang="en"/>
              <a:t>While GPS is the most prevalent GNSS, other nations are fielding, or have fielded, their own systems to provide complementary, independent PNT capability. The main ones are described below.</a:t>
            </a:r>
            <a:endParaRPr/>
          </a:p>
          <a:p>
            <a:pPr indent="0" lvl="0" marL="0" rtl="0" algn="l">
              <a:lnSpc>
                <a:spcPct val="150000"/>
              </a:lnSpc>
              <a:spcBef>
                <a:spcPts val="1200"/>
              </a:spcBef>
              <a:spcAft>
                <a:spcPts val="1200"/>
              </a:spcAft>
              <a:buNone/>
            </a:pPr>
            <a:r>
              <a:rPr lang="en"/>
              <a:t>GNSS can also refer to augmentation systems, but there are too many international augmentations to list here.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4747825" y="635850"/>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2080"/>
              <a:t>Indian Regional Navigation Satellite System (IRNSS) </a:t>
            </a:r>
            <a:endParaRPr sz="2080"/>
          </a:p>
          <a:p>
            <a:pPr indent="0" lvl="0" marL="0" rtl="0" algn="ctr">
              <a:spcBef>
                <a:spcPts val="0"/>
              </a:spcBef>
              <a:spcAft>
                <a:spcPts val="0"/>
              </a:spcAft>
              <a:buSzPts val="990"/>
              <a:buNone/>
            </a:pPr>
            <a:r>
              <a:t/>
            </a:r>
            <a:endParaRPr sz="1180"/>
          </a:p>
          <a:p>
            <a:pPr indent="0" lvl="0" marL="0" rtl="0" algn="ctr">
              <a:spcBef>
                <a:spcPts val="0"/>
              </a:spcBef>
              <a:spcAft>
                <a:spcPts val="0"/>
              </a:spcAft>
              <a:buSzPts val="990"/>
              <a:buNone/>
            </a:pPr>
            <a:r>
              <a:rPr lang="en" sz="2080"/>
              <a:t>Navigation Indian Constellation (NavIC)</a:t>
            </a:r>
            <a:endParaRPr sz="2080"/>
          </a:p>
        </p:txBody>
      </p:sp>
      <p:sp>
        <p:nvSpPr>
          <p:cNvPr id="171" name="Google Shape;171;p30"/>
          <p:cNvSpPr txBox="1"/>
          <p:nvPr>
            <p:ph idx="1" type="subTitle"/>
          </p:nvPr>
        </p:nvSpPr>
        <p:spPr>
          <a:xfrm>
            <a:off x="4747825" y="2248300"/>
            <a:ext cx="4045200" cy="2361900"/>
          </a:xfrm>
          <a:prstGeom prst="rect">
            <a:avLst/>
          </a:prstGeom>
        </p:spPr>
        <p:txBody>
          <a:bodyPr anchorCtr="0" anchor="t" bIns="91425" lIns="91425" spcFirstLastPara="1" rIns="91425" wrap="square" tIns="91425">
            <a:normAutofit fontScale="77500" lnSpcReduction="20000"/>
          </a:bodyPr>
          <a:lstStyle/>
          <a:p>
            <a:pPr indent="0" lvl="0" marL="0" rtl="0" algn="just">
              <a:lnSpc>
                <a:spcPct val="115000"/>
              </a:lnSpc>
              <a:spcBef>
                <a:spcPts val="0"/>
              </a:spcBef>
              <a:spcAft>
                <a:spcPts val="0"/>
              </a:spcAft>
              <a:buNone/>
            </a:pPr>
            <a:r>
              <a:rPr lang="en"/>
              <a:t>IRNSS is a regional GNSS owned and operated by the Government of India. IRNSS is an autonomous system designed to cover the Indian region and 1500 km around the Indian mainland. The system consists of 7 satellites. In 2016, India renamed IRNSS as the Navigation Indian Constellation (NavIC, meaning "sailor" or "navigator").</a:t>
            </a:r>
            <a:endParaRPr/>
          </a:p>
        </p:txBody>
      </p:sp>
      <p:pic>
        <p:nvPicPr>
          <p:cNvPr id="172" name="Google Shape;172;p30"/>
          <p:cNvPicPr preferRelativeResize="0"/>
          <p:nvPr/>
        </p:nvPicPr>
        <p:blipFill>
          <a:blip r:embed="rId3">
            <a:alphaModFix/>
          </a:blip>
          <a:stretch>
            <a:fillRect/>
          </a:stretch>
        </p:blipFill>
        <p:spPr>
          <a:xfrm>
            <a:off x="1522362" y="590850"/>
            <a:ext cx="1533411" cy="1482300"/>
          </a:xfrm>
          <a:prstGeom prst="rect">
            <a:avLst/>
          </a:prstGeom>
          <a:noFill/>
          <a:ln>
            <a:noFill/>
          </a:ln>
          <a:effectLst>
            <a:outerShdw blurRad="57150" rotWithShape="0" algn="bl" dir="5400000" dist="95250">
              <a:srgbClr val="000000">
                <a:alpha val="50000"/>
              </a:srgbClr>
            </a:outerShdw>
          </a:effectLst>
        </p:spPr>
      </p:pic>
      <p:pic>
        <p:nvPicPr>
          <p:cNvPr id="173" name="Google Shape;173;p30"/>
          <p:cNvPicPr preferRelativeResize="0"/>
          <p:nvPr/>
        </p:nvPicPr>
        <p:blipFill>
          <a:blip r:embed="rId4">
            <a:alphaModFix/>
          </a:blip>
          <a:stretch>
            <a:fillRect/>
          </a:stretch>
        </p:blipFill>
        <p:spPr>
          <a:xfrm>
            <a:off x="266463" y="2495550"/>
            <a:ext cx="4045200" cy="2280480"/>
          </a:xfrm>
          <a:prstGeom prst="rect">
            <a:avLst/>
          </a:prstGeom>
          <a:noFill/>
          <a:ln>
            <a:noFill/>
          </a:ln>
          <a:effectLst>
            <a:outerShdw blurRad="271463" rotWithShape="0" algn="bl" dir="5400000" dist="7620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a:blip r:embed="rId3">
            <a:alphaModFix/>
          </a:blip>
          <a:stretch>
            <a:fillRect/>
          </a:stretch>
        </p:blipFill>
        <p:spPr>
          <a:xfrm>
            <a:off x="1462150" y="308875"/>
            <a:ext cx="1670175" cy="1677152"/>
          </a:xfrm>
          <a:prstGeom prst="rect">
            <a:avLst/>
          </a:prstGeom>
          <a:noFill/>
          <a:ln>
            <a:noFill/>
          </a:ln>
        </p:spPr>
      </p:pic>
      <p:sp>
        <p:nvSpPr>
          <p:cNvPr id="179" name="Google Shape;179;p31"/>
          <p:cNvSpPr txBox="1"/>
          <p:nvPr>
            <p:ph type="title"/>
          </p:nvPr>
        </p:nvSpPr>
        <p:spPr>
          <a:xfrm>
            <a:off x="4824125" y="1907550"/>
            <a:ext cx="4045200" cy="130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880"/>
              <a:t>BeiDou Navigation Satellite System (BDS)</a:t>
            </a:r>
            <a:endParaRPr sz="2880"/>
          </a:p>
        </p:txBody>
      </p:sp>
      <p:sp>
        <p:nvSpPr>
          <p:cNvPr id="180" name="Google Shape;180;p31"/>
          <p:cNvSpPr txBox="1"/>
          <p:nvPr>
            <p:ph idx="1" type="subTitle"/>
          </p:nvPr>
        </p:nvSpPr>
        <p:spPr>
          <a:xfrm>
            <a:off x="4824125" y="3211350"/>
            <a:ext cx="4045200" cy="1706100"/>
          </a:xfrm>
          <a:prstGeom prst="rect">
            <a:avLst/>
          </a:prstGeom>
        </p:spPr>
        <p:txBody>
          <a:bodyPr anchorCtr="0" anchor="t" bIns="91425" lIns="91425" spcFirstLastPara="1" rIns="91425" wrap="square" tIns="91425">
            <a:normAutofit fontScale="77500"/>
          </a:bodyPr>
          <a:lstStyle/>
          <a:p>
            <a:pPr indent="0" lvl="0" marL="0" rtl="0" algn="ctr">
              <a:spcBef>
                <a:spcPts val="0"/>
              </a:spcBef>
              <a:spcAft>
                <a:spcPts val="0"/>
              </a:spcAft>
              <a:buNone/>
            </a:pPr>
            <a:r>
              <a:rPr lang="en"/>
              <a:t>BeiDou, or BDS, is a global GNSS owned and operated by the People's Republic of China. BDS was formally commissioned in 2020. The operational system consists of 35 satellites. BDS was previously called Compass.</a:t>
            </a:r>
            <a:endParaRPr/>
          </a:p>
        </p:txBody>
      </p:sp>
      <p:pic>
        <p:nvPicPr>
          <p:cNvPr id="181" name="Google Shape;181;p31"/>
          <p:cNvPicPr preferRelativeResize="0"/>
          <p:nvPr/>
        </p:nvPicPr>
        <p:blipFill>
          <a:blip r:embed="rId4">
            <a:alphaModFix/>
          </a:blip>
          <a:stretch>
            <a:fillRect/>
          </a:stretch>
        </p:blipFill>
        <p:spPr>
          <a:xfrm>
            <a:off x="6011637" y="308876"/>
            <a:ext cx="1670175" cy="1670175"/>
          </a:xfrm>
          <a:prstGeom prst="rect">
            <a:avLst/>
          </a:prstGeom>
          <a:noFill/>
          <a:ln>
            <a:noFill/>
          </a:ln>
        </p:spPr>
      </p:pic>
      <p:sp>
        <p:nvSpPr>
          <p:cNvPr id="182" name="Google Shape;182;p31"/>
          <p:cNvSpPr txBox="1"/>
          <p:nvPr>
            <p:ph type="title"/>
          </p:nvPr>
        </p:nvSpPr>
        <p:spPr>
          <a:xfrm>
            <a:off x="274625" y="2119950"/>
            <a:ext cx="4045200" cy="109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080">
                <a:solidFill>
                  <a:schemeClr val="lt1"/>
                </a:solidFill>
              </a:rPr>
              <a:t>Galileo</a:t>
            </a:r>
            <a:endParaRPr sz="3080">
              <a:solidFill>
                <a:schemeClr val="lt1"/>
              </a:solidFill>
            </a:endParaRPr>
          </a:p>
        </p:txBody>
      </p:sp>
      <p:sp>
        <p:nvSpPr>
          <p:cNvPr id="183" name="Google Shape;183;p31"/>
          <p:cNvSpPr txBox="1"/>
          <p:nvPr>
            <p:ph idx="1" type="subTitle"/>
          </p:nvPr>
        </p:nvSpPr>
        <p:spPr>
          <a:xfrm>
            <a:off x="274625" y="3247200"/>
            <a:ext cx="4045200" cy="16701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1018"/>
              <a:buNone/>
            </a:pPr>
            <a:r>
              <a:rPr lang="en" sz="1642">
                <a:solidFill>
                  <a:schemeClr val="dk2"/>
                </a:solidFill>
              </a:rPr>
              <a:t>Galileo is a global GNSS owned and operated by the European Union. The EU declared the start of Galileo Initial Services in 2016 and plans to complete the system of 24+ satellites in 2021.</a:t>
            </a:r>
            <a:endParaRPr sz="1642">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11700" y="844325"/>
            <a:ext cx="8246100" cy="3724500"/>
          </a:xfrm>
          <a:prstGeom prst="rect">
            <a:avLst/>
          </a:prstGeom>
        </p:spPr>
        <p:txBody>
          <a:bodyPr anchorCtr="0" anchor="t" bIns="91425" lIns="91425" spcFirstLastPara="1" rIns="91425" wrap="square" tIns="91425">
            <a:normAutofit lnSpcReduction="10000"/>
          </a:bodyPr>
          <a:lstStyle/>
          <a:p>
            <a:pPr indent="-361950" lvl="0" marL="457200" rtl="0" algn="l">
              <a:spcBef>
                <a:spcPts val="0"/>
              </a:spcBef>
              <a:spcAft>
                <a:spcPts val="0"/>
              </a:spcAft>
              <a:buSzPts val="2100"/>
              <a:buChar char="●"/>
            </a:pPr>
            <a:r>
              <a:rPr lang="en" sz="2100"/>
              <a:t>The </a:t>
            </a:r>
            <a:r>
              <a:rPr lang="en" sz="2100">
                <a:solidFill>
                  <a:schemeClr val="dk1"/>
                </a:solidFill>
              </a:rPr>
              <a:t>Global Positioning System (GPS)</a:t>
            </a:r>
            <a:r>
              <a:rPr lang="en" sz="2100"/>
              <a:t>, originally </a:t>
            </a:r>
            <a:r>
              <a:rPr lang="en" sz="2100">
                <a:solidFill>
                  <a:schemeClr val="dk1"/>
                </a:solidFill>
              </a:rPr>
              <a:t>NAVSTAR</a:t>
            </a:r>
            <a:r>
              <a:rPr lang="en" sz="2100"/>
              <a:t> GPS, is a satellite-based radionavigation system owned by the United States government and operated by the United States Space Force.</a:t>
            </a:r>
            <a:endParaRPr sz="2100"/>
          </a:p>
          <a:p>
            <a:pPr indent="0" lvl="0" marL="457200" rtl="0" algn="l">
              <a:spcBef>
                <a:spcPts val="1200"/>
              </a:spcBef>
              <a:spcAft>
                <a:spcPts val="0"/>
              </a:spcAft>
              <a:buNone/>
            </a:pPr>
            <a:r>
              <a:t/>
            </a:r>
            <a:endParaRPr sz="2100"/>
          </a:p>
          <a:p>
            <a:pPr indent="-361950" lvl="0" marL="457200" rtl="0" algn="l">
              <a:spcBef>
                <a:spcPts val="1200"/>
              </a:spcBef>
              <a:spcAft>
                <a:spcPts val="0"/>
              </a:spcAft>
              <a:buSzPts val="2100"/>
              <a:buChar char="●"/>
            </a:pPr>
            <a:r>
              <a:rPr lang="en" sz="2100"/>
              <a:t>It is a technology by which the </a:t>
            </a:r>
            <a:r>
              <a:rPr lang="en" sz="2100">
                <a:solidFill>
                  <a:schemeClr val="dk1"/>
                </a:solidFill>
              </a:rPr>
              <a:t>location </a:t>
            </a:r>
            <a:r>
              <a:rPr lang="en" sz="2100"/>
              <a:t>of an object, its </a:t>
            </a:r>
            <a:r>
              <a:rPr lang="en" sz="2100">
                <a:solidFill>
                  <a:schemeClr val="dk1"/>
                </a:solidFill>
              </a:rPr>
              <a:t>velocity</a:t>
            </a:r>
            <a:r>
              <a:rPr lang="en" sz="2100"/>
              <a:t>, </a:t>
            </a:r>
            <a:r>
              <a:rPr lang="en" sz="2100">
                <a:solidFill>
                  <a:schemeClr val="dk1"/>
                </a:solidFill>
              </a:rPr>
              <a:t>direction</a:t>
            </a:r>
            <a:r>
              <a:rPr lang="en" sz="2100"/>
              <a:t> and time can be known </a:t>
            </a:r>
            <a:r>
              <a:rPr lang="en" sz="2100">
                <a:solidFill>
                  <a:schemeClr val="dk1"/>
                </a:solidFill>
              </a:rPr>
              <a:t>precisely</a:t>
            </a:r>
            <a:r>
              <a:rPr lang="en" sz="2100"/>
              <a:t> at any time, irrespective of day/night, weather, or the configuration of object.</a:t>
            </a:r>
            <a:endParaRPr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7" name="Shape 187"/>
        <p:cNvGrpSpPr/>
        <p:nvPr/>
      </p:nvGrpSpPr>
      <p:grpSpPr>
        <a:xfrm>
          <a:off x="0" y="0"/>
          <a:ext cx="0" cy="0"/>
          <a:chOff x="0" y="0"/>
          <a:chExt cx="0" cy="0"/>
        </a:xfrm>
      </p:grpSpPr>
      <p:sp>
        <p:nvSpPr>
          <p:cNvPr id="188" name="Google Shape;188;p32"/>
          <p:cNvSpPr txBox="1"/>
          <p:nvPr>
            <p:ph type="title"/>
          </p:nvPr>
        </p:nvSpPr>
        <p:spPr>
          <a:xfrm>
            <a:off x="280675" y="1855275"/>
            <a:ext cx="4045200" cy="130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880">
                <a:solidFill>
                  <a:schemeClr val="lt1"/>
                </a:solidFill>
              </a:rPr>
              <a:t>Quasi-Zenith Satellite System (QZSS)</a:t>
            </a:r>
            <a:endParaRPr sz="2880">
              <a:solidFill>
                <a:schemeClr val="lt1"/>
              </a:solidFill>
            </a:endParaRPr>
          </a:p>
        </p:txBody>
      </p:sp>
      <p:sp>
        <p:nvSpPr>
          <p:cNvPr id="189" name="Google Shape;189;p32"/>
          <p:cNvSpPr txBox="1"/>
          <p:nvPr>
            <p:ph idx="1" type="subTitle"/>
          </p:nvPr>
        </p:nvSpPr>
        <p:spPr>
          <a:xfrm>
            <a:off x="280675" y="3159075"/>
            <a:ext cx="4045200" cy="17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88"/>
              <a:buNone/>
            </a:pPr>
            <a:r>
              <a:rPr lang="en" sz="1312">
                <a:solidFill>
                  <a:schemeClr val="dk2"/>
                </a:solidFill>
              </a:rPr>
              <a:t>QZSS is a regional GNSS owned by the Government of Japan and operated by QZS System Service Inc. (QSS). QZSS complements GPS to improve coverage in East Asia and Oceania. Japan declared the official start of QZSS services in 2018 with 4 operational satellites, and plans to expand the constellation to 7 satellites by 2023 for autonomous capability.</a:t>
            </a:r>
            <a:endParaRPr sz="1312">
              <a:solidFill>
                <a:schemeClr val="dk2"/>
              </a:solidFill>
            </a:endParaRPr>
          </a:p>
        </p:txBody>
      </p:sp>
      <p:pic>
        <p:nvPicPr>
          <p:cNvPr id="190" name="Google Shape;190;p32"/>
          <p:cNvPicPr preferRelativeResize="0"/>
          <p:nvPr/>
        </p:nvPicPr>
        <p:blipFill>
          <a:blip r:embed="rId3">
            <a:alphaModFix/>
          </a:blip>
          <a:stretch>
            <a:fillRect/>
          </a:stretch>
        </p:blipFill>
        <p:spPr>
          <a:xfrm>
            <a:off x="1468188" y="256601"/>
            <a:ext cx="1670175" cy="1670175"/>
          </a:xfrm>
          <a:prstGeom prst="rect">
            <a:avLst/>
          </a:prstGeom>
          <a:noFill/>
          <a:ln>
            <a:noFill/>
          </a:ln>
        </p:spPr>
      </p:pic>
      <p:sp>
        <p:nvSpPr>
          <p:cNvPr id="191" name="Google Shape;191;p32"/>
          <p:cNvSpPr txBox="1"/>
          <p:nvPr>
            <p:ph type="title"/>
          </p:nvPr>
        </p:nvSpPr>
        <p:spPr>
          <a:xfrm>
            <a:off x="4843750" y="2058538"/>
            <a:ext cx="4045200" cy="100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080"/>
              <a:t>GLONASS</a:t>
            </a:r>
            <a:endParaRPr sz="3080"/>
          </a:p>
        </p:txBody>
      </p:sp>
      <p:sp>
        <p:nvSpPr>
          <p:cNvPr id="192" name="Google Shape;192;p32"/>
          <p:cNvSpPr txBox="1"/>
          <p:nvPr>
            <p:ph idx="1" type="subTitle"/>
          </p:nvPr>
        </p:nvSpPr>
        <p:spPr>
          <a:xfrm>
            <a:off x="4843750" y="3149938"/>
            <a:ext cx="4045200" cy="1706100"/>
          </a:xfrm>
          <a:prstGeom prst="rect">
            <a:avLst/>
          </a:prstGeom>
        </p:spPr>
        <p:txBody>
          <a:bodyPr anchorCtr="0" anchor="t" bIns="91425" lIns="91425" spcFirstLastPara="1" rIns="91425" wrap="square" tIns="91425">
            <a:normAutofit lnSpcReduction="10000"/>
          </a:bodyPr>
          <a:lstStyle/>
          <a:p>
            <a:pPr indent="0" lvl="0" marL="0" rtl="0" algn="ctr">
              <a:lnSpc>
                <a:spcPct val="115000"/>
              </a:lnSpc>
              <a:spcBef>
                <a:spcPts val="0"/>
              </a:spcBef>
              <a:spcAft>
                <a:spcPts val="0"/>
              </a:spcAft>
              <a:buSzPts val="1018"/>
              <a:buNone/>
            </a:pPr>
            <a:r>
              <a:rPr lang="en" sz="1542"/>
              <a:t>GLONASS (Globalnaya Navigazionnaya Sputnikovaya Sistema, or Global Navigation Satellite System) is a global GNSS owned and operated by the Russian Federation. The fully operational system consists of 24+ satellites.</a:t>
            </a:r>
            <a:endParaRPr sz="1542"/>
          </a:p>
        </p:txBody>
      </p:sp>
      <p:pic>
        <p:nvPicPr>
          <p:cNvPr id="193" name="Google Shape;193;p32"/>
          <p:cNvPicPr preferRelativeResize="0"/>
          <p:nvPr/>
        </p:nvPicPr>
        <p:blipFill>
          <a:blip r:embed="rId4">
            <a:alphaModFix/>
          </a:blip>
          <a:stretch>
            <a:fillRect/>
          </a:stretch>
        </p:blipFill>
        <p:spPr>
          <a:xfrm>
            <a:off x="6064975" y="281163"/>
            <a:ext cx="1602750" cy="16027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99" name="Google Shape;199;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GPS.gov USA -  </a:t>
            </a:r>
            <a:r>
              <a:rPr lang="en" u="sng">
                <a:solidFill>
                  <a:schemeClr val="hlink"/>
                </a:solidFill>
                <a:hlinkClick r:id="rId3"/>
              </a:rPr>
              <a:t>https://www.gps.gov/</a:t>
            </a:r>
            <a:endParaRPr/>
          </a:p>
          <a:p>
            <a:pPr indent="-342900" lvl="0" marL="457200" rtl="0" algn="l">
              <a:lnSpc>
                <a:spcPct val="150000"/>
              </a:lnSpc>
              <a:spcBef>
                <a:spcPts val="0"/>
              </a:spcBef>
              <a:spcAft>
                <a:spcPts val="0"/>
              </a:spcAft>
              <a:buSzPts val="1800"/>
              <a:buChar char="●"/>
            </a:pPr>
            <a:r>
              <a:rPr lang="en"/>
              <a:t>Encyclopedia Britannica - </a:t>
            </a:r>
            <a:r>
              <a:rPr lang="en" u="sng">
                <a:solidFill>
                  <a:schemeClr val="hlink"/>
                </a:solidFill>
                <a:hlinkClick r:id="rId4"/>
              </a:rPr>
              <a:t>https://www.britannica.com/technology/GPS</a:t>
            </a:r>
            <a:endParaRPr/>
          </a:p>
          <a:p>
            <a:pPr indent="-342900" lvl="0" marL="457200" rtl="0" algn="l">
              <a:lnSpc>
                <a:spcPct val="150000"/>
              </a:lnSpc>
              <a:spcBef>
                <a:spcPts val="0"/>
              </a:spcBef>
              <a:spcAft>
                <a:spcPts val="0"/>
              </a:spcAft>
              <a:buSzPts val="1800"/>
              <a:buChar char="●"/>
            </a:pPr>
            <a:r>
              <a:rPr lang="en"/>
              <a:t>Wikipedia - </a:t>
            </a:r>
            <a:r>
              <a:rPr lang="en" u="sng">
                <a:solidFill>
                  <a:schemeClr val="hlink"/>
                </a:solidFill>
                <a:hlinkClick r:id="rId5"/>
              </a:rPr>
              <a:t>https://en.wikipedia.org/wiki/Global_Positionin</a:t>
            </a:r>
            <a:r>
              <a:rPr lang="en" u="sng">
                <a:solidFill>
                  <a:schemeClr val="hlink"/>
                </a:solidFill>
                <a:hlinkClick r:id="rId6"/>
              </a:rPr>
              <a:t>g_System</a:t>
            </a:r>
            <a:endParaRPr/>
          </a:p>
          <a:p>
            <a:pPr indent="-342900" lvl="0" marL="457200" rtl="0" algn="l">
              <a:lnSpc>
                <a:spcPct val="150000"/>
              </a:lnSpc>
              <a:spcBef>
                <a:spcPts val="0"/>
              </a:spcBef>
              <a:spcAft>
                <a:spcPts val="0"/>
              </a:spcAft>
              <a:buSzPts val="1800"/>
              <a:buChar char="●"/>
            </a:pPr>
            <a:r>
              <a:rPr lang="en"/>
              <a:t>Data Communications and Networking By Behrouz A. Forouzan</a:t>
            </a:r>
            <a:endParaRPr/>
          </a:p>
          <a:p>
            <a:pPr indent="-342900" lvl="0" marL="457200" rtl="0" algn="l">
              <a:lnSpc>
                <a:spcPct val="150000"/>
              </a:lnSpc>
              <a:spcBef>
                <a:spcPts val="0"/>
              </a:spcBef>
              <a:spcAft>
                <a:spcPts val="0"/>
              </a:spcAft>
              <a:buSzPts val="1800"/>
              <a:buChar char="●"/>
            </a:pPr>
            <a:r>
              <a:rPr lang="en"/>
              <a:t>Mobile Satellite Communications By Richharia Madhavendra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 of GPS</a:t>
            </a:r>
            <a:endParaRPr/>
          </a:p>
        </p:txBody>
      </p:sp>
      <p:sp>
        <p:nvSpPr>
          <p:cNvPr id="66" name="Google Shape;6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lnSpc>
                <a:spcPct val="150000"/>
              </a:lnSpc>
              <a:spcBef>
                <a:spcPts val="0"/>
              </a:spcBef>
              <a:spcAft>
                <a:spcPts val="0"/>
              </a:spcAft>
              <a:buSzPts val="2100"/>
              <a:buChar char="●"/>
            </a:pPr>
            <a:r>
              <a:rPr lang="en" sz="2100"/>
              <a:t>I</a:t>
            </a:r>
            <a:r>
              <a:rPr lang="en" sz="2100"/>
              <a:t>ntroduced by the United States Department of Defence, 1987 </a:t>
            </a:r>
            <a:endParaRPr sz="2100"/>
          </a:p>
          <a:p>
            <a:pPr indent="-361950" lvl="0" marL="457200" rtl="0" algn="l">
              <a:lnSpc>
                <a:spcPct val="150000"/>
              </a:lnSpc>
              <a:spcBef>
                <a:spcPts val="0"/>
              </a:spcBef>
              <a:spcAft>
                <a:spcPts val="0"/>
              </a:spcAft>
              <a:buSzPts val="2100"/>
              <a:buChar char="●"/>
            </a:pPr>
            <a:r>
              <a:rPr lang="en" sz="2100"/>
              <a:t>Originally NAVSTAR - Navigation System with Time and Ranging</a:t>
            </a:r>
            <a:endParaRPr sz="2100"/>
          </a:p>
          <a:p>
            <a:pPr indent="-361950" lvl="0" marL="457200" rtl="0" algn="l">
              <a:lnSpc>
                <a:spcPct val="150000"/>
              </a:lnSpc>
              <a:spcBef>
                <a:spcPts val="0"/>
              </a:spcBef>
              <a:spcAft>
                <a:spcPts val="0"/>
              </a:spcAft>
              <a:buSzPts val="2100"/>
              <a:buChar char="●"/>
            </a:pPr>
            <a:r>
              <a:rPr lang="en" sz="2100"/>
              <a:t>C</a:t>
            </a:r>
            <a:r>
              <a:rPr lang="en" sz="2100"/>
              <a:t>onstellation of 24 satellites became operational in 1993 </a:t>
            </a:r>
            <a:endParaRPr sz="2100"/>
          </a:p>
          <a:p>
            <a:pPr indent="-361950" lvl="0" marL="457200" rtl="0" algn="l">
              <a:lnSpc>
                <a:spcPct val="150000"/>
              </a:lnSpc>
              <a:spcBef>
                <a:spcPts val="0"/>
              </a:spcBef>
              <a:spcAft>
                <a:spcPts val="0"/>
              </a:spcAft>
              <a:buSzPts val="2100"/>
              <a:buChar char="●"/>
            </a:pPr>
            <a:r>
              <a:rPr lang="en" sz="2100"/>
              <a:t>Launched civilian use in 1980s</a:t>
            </a:r>
            <a:endParaRPr sz="2100"/>
          </a:p>
          <a:p>
            <a:pPr indent="-361950" lvl="0" marL="457200" rtl="0" algn="l">
              <a:lnSpc>
                <a:spcPct val="150000"/>
              </a:lnSpc>
              <a:spcBef>
                <a:spcPts val="0"/>
              </a:spcBef>
              <a:spcAft>
                <a:spcPts val="0"/>
              </a:spcAft>
              <a:buSzPts val="2100"/>
              <a:buChar char="●"/>
            </a:pPr>
            <a:r>
              <a:rPr lang="en" sz="2100"/>
              <a:t>Two levels of service </a:t>
            </a:r>
            <a:endParaRPr sz="2100"/>
          </a:p>
          <a:p>
            <a:pPr indent="-361950" lvl="1" marL="914400" rtl="0" algn="l">
              <a:lnSpc>
                <a:spcPct val="150000"/>
              </a:lnSpc>
              <a:spcBef>
                <a:spcPts val="0"/>
              </a:spcBef>
              <a:spcAft>
                <a:spcPts val="0"/>
              </a:spcAft>
              <a:buSzPts val="2100"/>
              <a:buChar char="○"/>
            </a:pPr>
            <a:r>
              <a:rPr lang="en" sz="2100"/>
              <a:t>Standard Positioning Service (SPS)</a:t>
            </a:r>
            <a:endParaRPr sz="2100"/>
          </a:p>
          <a:p>
            <a:pPr indent="-361950" lvl="1" marL="914400" rtl="0" algn="l">
              <a:lnSpc>
                <a:spcPct val="150000"/>
              </a:lnSpc>
              <a:spcBef>
                <a:spcPts val="0"/>
              </a:spcBef>
              <a:spcAft>
                <a:spcPts val="0"/>
              </a:spcAft>
              <a:buSzPts val="2100"/>
              <a:buChar char="○"/>
            </a:pPr>
            <a:r>
              <a:rPr lang="en" sz="2100"/>
              <a:t>Precise Positioning Service (PPS)</a:t>
            </a:r>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t>
            </a:r>
            <a:r>
              <a:rPr lang="en"/>
              <a:t>pace Segment</a:t>
            </a:r>
            <a:endParaRPr/>
          </a:p>
        </p:txBody>
      </p:sp>
      <p:sp>
        <p:nvSpPr>
          <p:cNvPr id="72" name="Google Shape;72;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9250" lvl="0" marL="457200" rtl="0" algn="l">
              <a:lnSpc>
                <a:spcPct val="150000"/>
              </a:lnSpc>
              <a:spcBef>
                <a:spcPts val="0"/>
              </a:spcBef>
              <a:spcAft>
                <a:spcPts val="0"/>
              </a:spcAft>
              <a:buSzPts val="1900"/>
              <a:buChar char="●"/>
            </a:pPr>
            <a:r>
              <a:rPr lang="en" sz="1900"/>
              <a:t>24 main satellites </a:t>
            </a:r>
            <a:r>
              <a:rPr lang="en" sz="1900"/>
              <a:t> </a:t>
            </a:r>
            <a:endParaRPr sz="1900"/>
          </a:p>
          <a:p>
            <a:pPr indent="-349250" lvl="0" marL="457200" rtl="0" algn="l">
              <a:lnSpc>
                <a:spcPct val="150000"/>
              </a:lnSpc>
              <a:spcBef>
                <a:spcPts val="0"/>
              </a:spcBef>
              <a:spcAft>
                <a:spcPts val="0"/>
              </a:spcAft>
              <a:buSzPts val="1900"/>
              <a:buChar char="●"/>
            </a:pPr>
            <a:r>
              <a:rPr lang="en" sz="1900"/>
              <a:t>8 backup satellites</a:t>
            </a:r>
            <a:endParaRPr sz="1900"/>
          </a:p>
          <a:p>
            <a:pPr indent="-349250" lvl="0" marL="457200" rtl="0" algn="l">
              <a:lnSpc>
                <a:spcPct val="150000"/>
              </a:lnSpc>
              <a:spcBef>
                <a:spcPts val="0"/>
              </a:spcBef>
              <a:spcAft>
                <a:spcPts val="0"/>
              </a:spcAft>
              <a:buSzPts val="1900"/>
              <a:buChar char="●"/>
            </a:pPr>
            <a:r>
              <a:rPr lang="en" sz="1900"/>
              <a:t>6 orbital planes</a:t>
            </a:r>
            <a:endParaRPr sz="1900"/>
          </a:p>
          <a:p>
            <a:pPr indent="-349250" lvl="0" marL="457200" rtl="0" algn="l">
              <a:lnSpc>
                <a:spcPct val="150000"/>
              </a:lnSpc>
              <a:spcBef>
                <a:spcPts val="0"/>
              </a:spcBef>
              <a:spcAft>
                <a:spcPts val="0"/>
              </a:spcAft>
              <a:buSzPts val="1900"/>
              <a:buChar char="●"/>
            </a:pPr>
            <a:r>
              <a:rPr lang="en" sz="1900"/>
              <a:t>55 degree inclination to equator</a:t>
            </a:r>
            <a:endParaRPr sz="1900"/>
          </a:p>
          <a:p>
            <a:pPr indent="-349250" lvl="0" marL="457200" rtl="0" algn="l">
              <a:lnSpc>
                <a:spcPct val="150000"/>
              </a:lnSpc>
              <a:spcBef>
                <a:spcPts val="0"/>
              </a:spcBef>
              <a:spcAft>
                <a:spcPts val="0"/>
              </a:spcAft>
              <a:buSzPts val="1900"/>
              <a:buChar char="●"/>
            </a:pPr>
            <a:r>
              <a:rPr lang="en" sz="1900"/>
              <a:t>Medium Earth Orbit (MEO)</a:t>
            </a:r>
            <a:endParaRPr sz="1900"/>
          </a:p>
          <a:p>
            <a:pPr indent="-349250" lvl="0" marL="457200" rtl="0" algn="l">
              <a:lnSpc>
                <a:spcPct val="150000"/>
              </a:lnSpc>
              <a:spcBef>
                <a:spcPts val="0"/>
              </a:spcBef>
              <a:spcAft>
                <a:spcPts val="0"/>
              </a:spcAft>
              <a:buSzPts val="1900"/>
              <a:buChar char="●"/>
            </a:pPr>
            <a:r>
              <a:rPr lang="en" sz="1900"/>
              <a:t>Period of revolution is 12 hrs</a:t>
            </a:r>
            <a:endParaRPr sz="1900"/>
          </a:p>
          <a:p>
            <a:pPr indent="-349250" lvl="0" marL="457200" rtl="0" algn="l">
              <a:lnSpc>
                <a:spcPct val="150000"/>
              </a:lnSpc>
              <a:spcBef>
                <a:spcPts val="0"/>
              </a:spcBef>
              <a:spcAft>
                <a:spcPts val="0"/>
              </a:spcAft>
              <a:buSzPts val="1900"/>
              <a:buChar char="●"/>
            </a:pPr>
            <a:r>
              <a:rPr lang="en" sz="1900"/>
              <a:t>A</a:t>
            </a:r>
            <a:r>
              <a:rPr lang="en" sz="1900"/>
              <a:t>t least</a:t>
            </a:r>
            <a:r>
              <a:rPr lang="en" sz="1900"/>
              <a:t> 4 satellites available every time</a:t>
            </a:r>
            <a:endParaRPr sz="1900"/>
          </a:p>
        </p:txBody>
      </p:sp>
      <p:pic>
        <p:nvPicPr>
          <p:cNvPr id="73" name="Google Shape;73;p16"/>
          <p:cNvPicPr preferRelativeResize="0"/>
          <p:nvPr/>
        </p:nvPicPr>
        <p:blipFill>
          <a:blip r:embed="rId3">
            <a:alphaModFix/>
          </a:blip>
          <a:stretch>
            <a:fillRect/>
          </a:stretch>
        </p:blipFill>
        <p:spPr>
          <a:xfrm rot="-2952586">
            <a:off x="5679512" y="654566"/>
            <a:ext cx="2021252" cy="3253516"/>
          </a:xfrm>
          <a:prstGeom prst="rect">
            <a:avLst/>
          </a:prstGeom>
          <a:noFill/>
          <a:ln>
            <a:noFill/>
          </a:ln>
          <a:effectLst>
            <a:outerShdw blurRad="285750" rotWithShape="0" algn="bl" dir="5400000" dist="85725">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Control Segment</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lnSpc>
                <a:spcPct val="150000"/>
              </a:lnSpc>
              <a:spcBef>
                <a:spcPts val="0"/>
              </a:spcBef>
              <a:spcAft>
                <a:spcPts val="0"/>
              </a:spcAft>
              <a:buSzPts val="2100"/>
              <a:buAutoNum type="arabicPeriod"/>
            </a:pPr>
            <a:r>
              <a:rPr lang="en" sz="2100"/>
              <a:t>A</a:t>
            </a:r>
            <a:r>
              <a:rPr lang="en" sz="2100"/>
              <a:t> master control station (MCS) </a:t>
            </a:r>
            <a:endParaRPr sz="2100"/>
          </a:p>
          <a:p>
            <a:pPr indent="-361950" lvl="0" marL="457200" rtl="0" algn="l">
              <a:lnSpc>
                <a:spcPct val="150000"/>
              </a:lnSpc>
              <a:spcBef>
                <a:spcPts val="0"/>
              </a:spcBef>
              <a:spcAft>
                <a:spcPts val="0"/>
              </a:spcAft>
              <a:buSzPts val="2100"/>
              <a:buAutoNum type="arabicPeriod"/>
            </a:pPr>
            <a:r>
              <a:rPr lang="en" sz="2100"/>
              <a:t>An alternative master control station</a:t>
            </a:r>
            <a:endParaRPr sz="2100"/>
          </a:p>
          <a:p>
            <a:pPr indent="-361950" lvl="0" marL="457200" rtl="0" algn="l">
              <a:lnSpc>
                <a:spcPct val="150000"/>
              </a:lnSpc>
              <a:spcBef>
                <a:spcPts val="0"/>
              </a:spcBef>
              <a:spcAft>
                <a:spcPts val="0"/>
              </a:spcAft>
              <a:buSzPts val="2100"/>
              <a:buAutoNum type="arabicPeriod"/>
            </a:pPr>
            <a:r>
              <a:rPr lang="en" sz="2100"/>
              <a:t>Four dedicated ground antennas</a:t>
            </a:r>
            <a:endParaRPr sz="2100"/>
          </a:p>
          <a:p>
            <a:pPr indent="-361950" lvl="0" marL="457200" rtl="0" algn="l">
              <a:lnSpc>
                <a:spcPct val="150000"/>
              </a:lnSpc>
              <a:spcBef>
                <a:spcPts val="0"/>
              </a:spcBef>
              <a:spcAft>
                <a:spcPts val="0"/>
              </a:spcAft>
              <a:buSzPts val="2100"/>
              <a:buAutoNum type="arabicPeriod"/>
            </a:pPr>
            <a:r>
              <a:rPr lang="en" sz="2100"/>
              <a:t>Six dedicated monitor stations </a:t>
            </a:r>
            <a:endParaRPr sz="2100"/>
          </a:p>
        </p:txBody>
      </p:sp>
      <p:pic>
        <p:nvPicPr>
          <p:cNvPr id="80" name="Google Shape;80;p17"/>
          <p:cNvPicPr preferRelativeResize="0"/>
          <p:nvPr/>
        </p:nvPicPr>
        <p:blipFill>
          <a:blip r:embed="rId3">
            <a:alphaModFix/>
          </a:blip>
          <a:stretch>
            <a:fillRect/>
          </a:stretch>
        </p:blipFill>
        <p:spPr>
          <a:xfrm>
            <a:off x="645175" y="3212413"/>
            <a:ext cx="2095500" cy="1666875"/>
          </a:xfrm>
          <a:prstGeom prst="rect">
            <a:avLst/>
          </a:prstGeom>
          <a:noFill/>
          <a:ln>
            <a:noFill/>
          </a:ln>
        </p:spPr>
      </p:pic>
      <p:pic>
        <p:nvPicPr>
          <p:cNvPr id="81" name="Google Shape;81;p17"/>
          <p:cNvPicPr preferRelativeResize="0"/>
          <p:nvPr/>
        </p:nvPicPr>
        <p:blipFill>
          <a:blip r:embed="rId4">
            <a:alphaModFix/>
          </a:blip>
          <a:stretch>
            <a:fillRect/>
          </a:stretch>
        </p:blipFill>
        <p:spPr>
          <a:xfrm>
            <a:off x="2960850" y="3212425"/>
            <a:ext cx="2095500" cy="1666877"/>
          </a:xfrm>
          <a:prstGeom prst="rect">
            <a:avLst/>
          </a:prstGeom>
          <a:noFill/>
          <a:ln>
            <a:noFill/>
          </a:ln>
        </p:spPr>
      </p:pic>
      <p:pic>
        <p:nvPicPr>
          <p:cNvPr id="82" name="Google Shape;82;p17"/>
          <p:cNvPicPr preferRelativeResize="0"/>
          <p:nvPr/>
        </p:nvPicPr>
        <p:blipFill>
          <a:blip r:embed="rId5">
            <a:alphaModFix/>
          </a:blip>
          <a:stretch>
            <a:fillRect/>
          </a:stretch>
        </p:blipFill>
        <p:spPr>
          <a:xfrm>
            <a:off x="6178774" y="777025"/>
            <a:ext cx="2392375" cy="3589450"/>
          </a:xfrm>
          <a:prstGeom prst="rect">
            <a:avLst/>
          </a:prstGeom>
          <a:noFill/>
          <a:ln>
            <a:noFill/>
          </a:ln>
          <a:effectLst>
            <a:outerShdw blurRad="285750" rotWithShape="0" algn="bl" dir="5400000" dist="7620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Segment</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900"/>
              <a:t>The user segment (US) is composed of hundreds of thousands of U.S. and allied military users of the secure GPS Precise Positioning Service, and tens of millions of civil, commercial and scientific users of the Standard Positioning Service. </a:t>
            </a:r>
            <a:endParaRPr sz="1900"/>
          </a:p>
          <a:p>
            <a:pPr indent="0" lvl="0" marL="0" rtl="0" algn="just">
              <a:spcBef>
                <a:spcPts val="1200"/>
              </a:spcBef>
              <a:spcAft>
                <a:spcPts val="1200"/>
              </a:spcAft>
              <a:buNone/>
            </a:pPr>
            <a:r>
              <a:rPr lang="en" sz="1900"/>
              <a:t>In general, GPS receivers are composed of an antenna, tuned to the frequencies transmitted by the satellites, receiver-processors, and a highly stable clock (often a crystal oscillator).</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4641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Applications of GPS</a:t>
            </a:r>
            <a:endParaRPr/>
          </a:p>
        </p:txBody>
      </p:sp>
      <p:sp>
        <p:nvSpPr>
          <p:cNvPr id="94" name="Google Shape;94;p19"/>
          <p:cNvSpPr txBox="1"/>
          <p:nvPr>
            <p:ph idx="1" type="body"/>
          </p:nvPr>
        </p:nvSpPr>
        <p:spPr>
          <a:xfrm>
            <a:off x="464100" y="1168180"/>
            <a:ext cx="8520600" cy="3416400"/>
          </a:xfrm>
          <a:prstGeom prst="rect">
            <a:avLst/>
          </a:prstGeom>
        </p:spPr>
        <p:txBody>
          <a:bodyPr anchorCtr="0" anchor="t" bIns="91425" lIns="91425" spcFirstLastPara="1" rIns="91425" wrap="square" tIns="91425">
            <a:normAutofit/>
          </a:bodyPr>
          <a:lstStyle/>
          <a:p>
            <a:pPr indent="-349250" lvl="0" marL="457200" rtl="0" algn="l">
              <a:lnSpc>
                <a:spcPct val="150000"/>
              </a:lnSpc>
              <a:spcBef>
                <a:spcPts val="0"/>
              </a:spcBef>
              <a:spcAft>
                <a:spcPts val="0"/>
              </a:spcAft>
              <a:buSzPts val="1900"/>
              <a:buChar char="●"/>
            </a:pPr>
            <a:r>
              <a:rPr lang="en" sz="1900"/>
              <a:t>Distance measurement</a:t>
            </a:r>
            <a:endParaRPr sz="1900"/>
          </a:p>
          <a:p>
            <a:pPr indent="-349250" lvl="0" marL="457200" rtl="0" algn="l">
              <a:lnSpc>
                <a:spcPct val="150000"/>
              </a:lnSpc>
              <a:spcBef>
                <a:spcPts val="0"/>
              </a:spcBef>
              <a:spcAft>
                <a:spcPts val="0"/>
              </a:spcAft>
              <a:buSzPts val="1900"/>
              <a:buChar char="●"/>
            </a:pPr>
            <a:r>
              <a:rPr lang="en" sz="1900"/>
              <a:t>Time Synchronization</a:t>
            </a:r>
            <a:endParaRPr sz="1900"/>
          </a:p>
          <a:p>
            <a:pPr indent="-349250" lvl="0" marL="457200" rtl="0" algn="l">
              <a:lnSpc>
                <a:spcPct val="150000"/>
              </a:lnSpc>
              <a:spcBef>
                <a:spcPts val="0"/>
              </a:spcBef>
              <a:spcAft>
                <a:spcPts val="0"/>
              </a:spcAft>
              <a:buSzPts val="1900"/>
              <a:buChar char="●"/>
            </a:pPr>
            <a:r>
              <a:rPr lang="en" sz="1900"/>
              <a:t>Industrial Economy</a:t>
            </a:r>
            <a:endParaRPr sz="1900"/>
          </a:p>
          <a:p>
            <a:pPr indent="-349250" lvl="0" marL="457200" rtl="0" algn="l">
              <a:lnSpc>
                <a:spcPct val="150000"/>
              </a:lnSpc>
              <a:spcBef>
                <a:spcPts val="0"/>
              </a:spcBef>
              <a:spcAft>
                <a:spcPts val="0"/>
              </a:spcAft>
              <a:buSzPts val="1900"/>
              <a:buChar char="●"/>
            </a:pPr>
            <a:r>
              <a:rPr lang="en" sz="1900"/>
              <a:t>Military and Defence</a:t>
            </a:r>
            <a:endParaRPr sz="1900"/>
          </a:p>
          <a:p>
            <a:pPr indent="-349250" lvl="0" marL="457200" rtl="0" algn="l">
              <a:lnSpc>
                <a:spcPct val="150000"/>
              </a:lnSpc>
              <a:spcBef>
                <a:spcPts val="0"/>
              </a:spcBef>
              <a:spcAft>
                <a:spcPts val="0"/>
              </a:spcAft>
              <a:buSzPts val="1900"/>
              <a:buChar char="●"/>
            </a:pPr>
            <a:r>
              <a:rPr lang="en" sz="1900"/>
              <a:t>Scientific Experimentation</a:t>
            </a:r>
            <a:endParaRPr sz="1900"/>
          </a:p>
          <a:p>
            <a:pPr indent="-349250" lvl="0" marL="457200" rtl="0" algn="l">
              <a:lnSpc>
                <a:spcPct val="150000"/>
              </a:lnSpc>
              <a:spcBef>
                <a:spcPts val="0"/>
              </a:spcBef>
              <a:spcAft>
                <a:spcPts val="0"/>
              </a:spcAft>
              <a:buSzPts val="1900"/>
              <a:buChar char="●"/>
            </a:pPr>
            <a:r>
              <a:rPr lang="en" sz="1900"/>
              <a:t>Geographical </a:t>
            </a:r>
            <a:r>
              <a:rPr lang="en" sz="1900"/>
              <a:t>Observation</a:t>
            </a:r>
            <a:endParaRPr sz="1900"/>
          </a:p>
          <a:p>
            <a:pPr indent="-349250" lvl="0" marL="457200" rtl="0" algn="l">
              <a:lnSpc>
                <a:spcPct val="150000"/>
              </a:lnSpc>
              <a:spcBef>
                <a:spcPts val="0"/>
              </a:spcBef>
              <a:spcAft>
                <a:spcPts val="0"/>
              </a:spcAft>
              <a:buSzPts val="1900"/>
              <a:buChar char="●"/>
            </a:pPr>
            <a:r>
              <a:rPr lang="en" sz="1900"/>
              <a:t>Public Safety &amp; Disaster Relief</a:t>
            </a:r>
            <a:endParaRPr sz="1900"/>
          </a:p>
        </p:txBody>
      </p:sp>
      <p:pic>
        <p:nvPicPr>
          <p:cNvPr id="95" name="Google Shape;95;p19"/>
          <p:cNvPicPr preferRelativeResize="0"/>
          <p:nvPr/>
        </p:nvPicPr>
        <p:blipFill>
          <a:blip r:embed="rId3">
            <a:alphaModFix/>
          </a:blip>
          <a:stretch>
            <a:fillRect/>
          </a:stretch>
        </p:blipFill>
        <p:spPr>
          <a:xfrm>
            <a:off x="5394576" y="0"/>
            <a:ext cx="3749426"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Synchronization with GPS</a:t>
            </a:r>
            <a:endParaRPr/>
          </a:p>
        </p:txBody>
      </p:sp>
      <p:sp>
        <p:nvSpPr>
          <p:cNvPr id="101" name="Google Shape;101;p20"/>
          <p:cNvSpPr txBox="1"/>
          <p:nvPr>
            <p:ph idx="1" type="body"/>
          </p:nvPr>
        </p:nvSpPr>
        <p:spPr>
          <a:xfrm>
            <a:off x="311700" y="1152475"/>
            <a:ext cx="56142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Each GPS satellite contains multiple atomic clocks that contribute very precise time data to the GPS signals. </a:t>
            </a:r>
            <a:endParaRPr/>
          </a:p>
          <a:p>
            <a:pPr indent="-342900" lvl="0" marL="457200" rtl="0" algn="just">
              <a:spcBef>
                <a:spcPts val="0"/>
              </a:spcBef>
              <a:spcAft>
                <a:spcPts val="0"/>
              </a:spcAft>
              <a:buSzPts val="1800"/>
              <a:buChar char="●"/>
            </a:pPr>
            <a:r>
              <a:rPr lang="en"/>
              <a:t>GPS receivers decode these signals, effectively synchronizing each receiver to the atomic clocks. </a:t>
            </a:r>
            <a:endParaRPr/>
          </a:p>
          <a:p>
            <a:pPr indent="-342900" lvl="0" marL="457200" rtl="0" algn="just">
              <a:spcBef>
                <a:spcPts val="0"/>
              </a:spcBef>
              <a:spcAft>
                <a:spcPts val="0"/>
              </a:spcAft>
              <a:buSzPts val="1800"/>
              <a:buChar char="●"/>
            </a:pPr>
            <a:r>
              <a:rPr lang="en"/>
              <a:t>This enables users to determine the time to within 100 billionths of a second, without the cost of owning and operating atomic clocks.</a:t>
            </a:r>
            <a:endParaRPr/>
          </a:p>
        </p:txBody>
      </p:sp>
      <p:pic>
        <p:nvPicPr>
          <p:cNvPr id="102" name="Google Shape;102;p20"/>
          <p:cNvPicPr preferRelativeResize="0"/>
          <p:nvPr/>
        </p:nvPicPr>
        <p:blipFill rotWithShape="1">
          <a:blip r:embed="rId3">
            <a:alphaModFix/>
          </a:blip>
          <a:srcRect b="0" l="4576" r="46322" t="0"/>
          <a:stretch/>
        </p:blipFill>
        <p:spPr>
          <a:xfrm>
            <a:off x="6216850" y="355775"/>
            <a:ext cx="2622351" cy="4364450"/>
          </a:xfrm>
          <a:prstGeom prst="rect">
            <a:avLst/>
          </a:prstGeom>
          <a:noFill/>
          <a:ln>
            <a:noFill/>
          </a:ln>
          <a:effectLst>
            <a:outerShdw blurRad="200025" rotWithShape="0" algn="bl" dir="5400000" dist="571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21"/>
          <p:cNvSpPr/>
          <p:nvPr/>
        </p:nvSpPr>
        <p:spPr>
          <a:xfrm>
            <a:off x="0" y="-1475"/>
            <a:ext cx="9159000" cy="5143500"/>
          </a:xfrm>
          <a:prstGeom prst="rect">
            <a:avLst/>
          </a:prstGeom>
          <a:solidFill>
            <a:srgbClr val="000000">
              <a:alpha val="3373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Under The Hood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